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D64-8A02-4DA2-B79D-BB2D763D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D051E-488A-4102-A685-42E68CE8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1DD70-63C1-4A19-8C0E-DF4A4BD90567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3CCC3-CBC6-4C0B-86EA-A8FB5A90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2C766-CD91-4907-861B-ED64CE08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6054-610D-4144-80C0-8EC4D5270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A1F80-48DE-483D-801A-C28A136B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4BD44-7955-4B75-B6F3-B8F43290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60EC8-A503-41A8-BA04-992C48ACC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1DD70-63C1-4A19-8C0E-DF4A4BD90567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265AB-9DE5-4F54-964D-F0F9783F0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62B45-B164-4D78-ADF8-B53B2B60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36054-610D-4144-80C0-8EC4D5270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8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281E2E-0CAE-4922-B5A9-D9FC9452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Norms and Basic Statistics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08CD5-8371-4879-BAE7-5862DF8B8F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005A6D-0ED0-4AC9-997D-F0B37EAC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Inferential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14E82-468C-4E7D-937C-3F0A3D44C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60C6AE-96D3-4F6D-A64A-FCADDA8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28822-1F14-4D0A-97DB-249B2C5C51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8A3FB3-D050-4945-A1E5-C0974591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14060-0419-43B0-B50B-366DBE9A9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08D85F-04D9-49BB-9C14-DF95F389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Ordinal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80301-1E9A-43B5-8E0E-E1438193E8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4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B7A892-C086-463D-97D2-8AC871F7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Interval Measurement:</a:t>
            </a:r>
            <a:br>
              <a:rPr lang="en-US" altLang="en-US" sz="3800"/>
            </a:br>
            <a:endParaRPr lang="en-US" altLang="en-US" sz="2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1147E-D258-46A6-BFF4-96276507A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6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31EEBC-C350-484C-A165-0510EA1E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A3017-E473-4260-B747-F6AF75B60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2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E46FF7-AFBB-4A2B-91CB-B275583B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045F0-D787-4105-892C-F1EAD84762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7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147377-DFB3-4CD3-8C8A-21BE23D5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52D21-6EC7-4A19-ADE8-763B79B57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6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DBD263-71D4-470E-9DFA-8C2427BF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F6BBC-AEC9-498D-850C-54E3BF4F3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BD49ED-3B3B-4B42-8984-61EDEDCF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DAF6E-FBFF-494A-871D-D2E205BAA8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3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FBACDB-FB0B-49C6-A7B7-0512C973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Statistics AGAIN?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B33D2-700C-4BB3-AE9A-E50DD675C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6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4F7AE9-7768-4563-BC1D-2D1D36AB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Percentiles and Percentile Ranks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63B84-88CE-45FE-AE47-0E11AF22CE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6026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D9F5F-23E8-41C9-BCAC-65CD342A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Percentile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32F00-47D8-43EF-88DA-48F416D02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21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99C933-EAAD-4281-BB10-CF73016C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Percentile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78467-BE19-42AE-8C56-CBF757E45C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976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BF53C9-957E-4659-969F-B3127ED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Percentile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71794-A32A-4269-8900-6716DA6405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854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95C134-37EC-4669-A756-C2E222BF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77B2D-AA88-4ED3-A1B5-90B3DC7ABE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798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6909BC-F3CB-4585-ADAC-64D70434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Percentile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61A44-E851-4224-94D6-2F716062D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25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0A7938-9F34-422E-8843-209F2D15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Percentile</a:t>
            </a:r>
            <a:endParaRPr lang="en-US" altLang="en-US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86B2C-C992-4D56-A6AE-3094A30E77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95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0DB9EC-D0D0-42C4-B9FA-ACC53762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Percentile</a:t>
            </a:r>
            <a:endParaRPr lang="en-US" altLang="en-US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90CED-90EB-4BA7-BC6F-6B45F5EFF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2247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D2CF37-DEDA-4EDA-9370-2BC9C1D3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Percentile</a:t>
            </a:r>
            <a:endParaRPr lang="en-US" altLang="en-US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EBD51-A84C-40D9-A828-4AB78601B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29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5C8C4F-FB2D-4392-BC58-2505FAE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Quartiles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DFCD-4B3B-40C5-915B-318F4A8C5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7093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5F5933-9064-468F-BCFE-ED322A6E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Descriptives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81A65-392C-41AE-A187-0A3D4F15AA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3EB5D8-6051-4FA7-99BD-72ED2B8C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Reducing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EB5F4-B4E6-441D-AB77-D95BDF5DC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259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32225B-13E6-412E-A1BD-878652C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Central Tendency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E6A02-DF5E-4BA6-854F-636E3348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90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1B8876-F6D1-4FAA-BBBB-F566D9B5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000"/>
              <a:t>The Mean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71271-1216-420A-8CF9-210909FD36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59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57F5A-1E46-4E18-AF8C-B623786D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Reducing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CF7BD-8327-42FA-8445-024EC07373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4116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9B069D-2993-45B8-B276-B9508D26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 scores spread out?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F068-B8DF-444C-801F-87AA792605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074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BF416F-496C-4E42-8082-42086B23D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these different?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EEE0E-EBF4-4F7A-BFD9-03BF0FD4A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324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101356-C7CC-4938-AEF6-6B694ADD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 of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62378-CE00-47C1-81B1-23A1F36FD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144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4D06BC-4189-4571-8249-F035954D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3C5C9-A56C-4216-9506-12BD8B1BE7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236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A92BAF-9455-4738-87D6-2D09D49D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Variability: IQR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67D75-0EA5-4A45-AA14-BE92B397F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00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6FEFC1-124B-4EEE-A1C8-D2B848E7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Variability: SIQR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269D4-1D18-4E8D-B53D-8BBE37E90D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91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815AFD-A15F-4CFD-ADEE-21B39200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Descriptives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CE59-C42C-4EA3-AD6A-D40645B6A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74AC56-F67F-47FD-AD5C-25FDA12F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Variability: SIQR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B8F4D-CB9E-44A4-A7DA-5D7CEFD7A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3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05EFFB-5C7E-4004-A51D-8B888EE2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C521A-9FBE-4CCB-9569-D339A9FA3B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14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D5DF29-02BD-48B6-BEBD-75282B5F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4C4BA-1BEC-4F54-8F14-1EBF1DC762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45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AC9A3B-7419-4F3A-BB94-D5112686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Deviation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7EC9B-3535-4B4B-87F8-7156F1E8CD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358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47B4B5-6B86-48FC-B4CD-C35E5EF3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Deviation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5CDE8-0A00-4BF3-9536-2E19636511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33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BCA574-D425-4C80-99BF-F551D49F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N-1?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B606-2381-46A1-8B0F-D575AFBEC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6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9BDB33-0262-4A24-AB41-4986CE12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Degrees of Freedom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CE3C9-F28D-401B-87D1-4CA6C3156A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209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951590-6B4D-4686-A4C5-C7CC9E4C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Reducing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07788-9D5F-48F3-9F3E-1033DC670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1430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B77FB3-0BEF-428B-B538-00D0A95E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D9C49-E2BA-4C3A-A3E5-B3AEF66F18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032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32AF63-02F1-49D3-9FE1-7DC03EC7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5C466-BE45-4FB1-A4C3-79CE554E8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990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4632CE-A0CC-4392-897A-92A448CB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Descriptives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BEB39-C63E-4A1C-BB02-4918771DA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3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858695-0665-4124-87C8-15F4F587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D43BE-33AD-4EC9-9DDE-F0810432B0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BFF16B-577A-4BDA-A235-33072BE4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Normal Distribution </a:t>
            </a:r>
            <a:r>
              <a:rPr lang="en-US" altLang="en-US" sz="3200"/>
              <a:t>(Characteristics)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D5773-7163-45C7-ADF0-7A669BE1D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16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FE9C94-F422-41CC-897A-729FC5D6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Normal Distribution </a:t>
            </a:r>
            <a:r>
              <a:rPr lang="en-US" altLang="en-US" sz="3600"/>
              <a:t>(Characteristics)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337F1-9E6A-4839-8A66-B669EF8B2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9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757D30-D396-47F4-B99F-4E3D8CE0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00C0C-3C66-4CF4-9117-116E876E3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7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AE650A-696F-4A7D-BA7D-D3797F05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The standard normal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B29AE-AFE6-454C-B8DF-D4D765716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86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46BEE8-0BAD-41DF-8DFD-4F32DE1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Z-Score Formula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8F677-DE5F-4A5E-A50D-F05A0DBA91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59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A3B085-D81D-4D00-AF59-CBAEE4E9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Z-Scores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B7458-14AD-4C7B-B403-43490D811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2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77BE78-47F1-4E4C-A3A7-48C6A43D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Z-Scores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DB78E-E0FD-4AF7-961B-3BEB4A2F6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4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91EEE4-81E7-4611-B2AB-73BC47A5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The standard normal distribution</a:t>
            </a:r>
            <a:endParaRPr lang="en-US"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17EFE-5B95-42CD-9060-79614501D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5CE5C4-8DCC-4D1F-98D8-3E4363FF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Have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Need Chart</a:t>
            </a:r>
            <a:br>
              <a:rPr lang="en-US" altLang="en-US"/>
            </a:br>
            <a:r>
              <a:rPr lang="en-US" altLang="en-US" sz="3600"/>
              <a:t>When rough estimating isn’t enough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65BA1-58A8-41D4-B11C-6BD414A73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1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D97181-B441-4D2B-B6B8-97AF782F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E8C01-D116-467D-9927-181847105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7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5CF14F-6779-4FC8-BECE-1F893404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about negative Z values?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BF2D2-6B6F-4A47-B6BB-AC4C8FD6E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4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81337D-37B1-4E05-8F2D-FCCCFEE3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Norms and Norm-Referenced Tests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F9C99-E246-4F9D-8379-E30465E800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07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42B6D2-C985-4940-9D6B-DA8191CE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Norms and Norm-Referenced Tests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5085F-0C39-467E-97A2-F8B69510FC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48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D7B64E-3250-4EF7-B7A0-F0AC8052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Criterion-Referenced 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98CF-271E-442A-A709-EB2BA6C8D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3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EA6CDF-3EA2-4DE3-8A30-A9F8D624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EBCB-CF93-4F48-B083-00F6768F3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0B202C-D22B-4AEC-AD5E-84BC041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E24A-E2EC-405F-B625-499D3EDB2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B1B46C-5D26-479D-896F-1F0582E7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B6436-5AB1-40EE-B873-201A7D9ECA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3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On-screen Show (4:3)</PresentationFormat>
  <Paragraphs>54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Times New Roman</vt:lpstr>
      <vt:lpstr>Office Theme</vt:lpstr>
      <vt:lpstr>Norms and Basic Statistics</vt:lpstr>
      <vt:lpstr>Statistics AGAIN?</vt:lpstr>
      <vt:lpstr>Descriptives</vt:lpstr>
      <vt:lpstr>Descriptives</vt:lpstr>
      <vt:lpstr>Descriptives</vt:lpstr>
      <vt:lpstr>Inferential</vt:lpstr>
      <vt:lpstr>Inferential</vt:lpstr>
      <vt:lpstr>PowerPoint Presentation</vt:lpstr>
      <vt:lpstr>Inferential</vt:lpstr>
      <vt:lpstr>Inferential</vt:lpstr>
      <vt:lpstr>Inferential</vt:lpstr>
      <vt:lpstr>Measurement</vt:lpstr>
      <vt:lpstr>Ordinal Measurement</vt:lpstr>
      <vt:lpstr>Interval Measurement: </vt:lpstr>
      <vt:lpstr>PowerPoint Presentation</vt:lpstr>
      <vt:lpstr>PowerPoint Presentation</vt:lpstr>
      <vt:lpstr>Measurement</vt:lpstr>
      <vt:lpstr>PowerPoint Presentation</vt:lpstr>
      <vt:lpstr>Measurement</vt:lpstr>
      <vt:lpstr>Percentiles and Percentile Ranks</vt:lpstr>
      <vt:lpstr>Percentile</vt:lpstr>
      <vt:lpstr>Percentile Rank</vt:lpstr>
      <vt:lpstr>Example: Percentile Rank</vt:lpstr>
      <vt:lpstr>PowerPoint Presentation</vt:lpstr>
      <vt:lpstr>Percentile</vt:lpstr>
      <vt:lpstr>Percentile</vt:lpstr>
      <vt:lpstr>Example: Percentile</vt:lpstr>
      <vt:lpstr>Example: Percentile</vt:lpstr>
      <vt:lpstr>Quartiles</vt:lpstr>
      <vt:lpstr>Reducing Distributions</vt:lpstr>
      <vt:lpstr>Measures of Central Tendency</vt:lpstr>
      <vt:lpstr>The Mean</vt:lpstr>
      <vt:lpstr>Reducing Distributions</vt:lpstr>
      <vt:lpstr>How do scores spread out?</vt:lpstr>
      <vt:lpstr>How are these different?</vt:lpstr>
      <vt:lpstr>Measure of Variability</vt:lpstr>
      <vt:lpstr>The Range</vt:lpstr>
      <vt:lpstr>Variability: IQR</vt:lpstr>
      <vt:lpstr>Variability: SIQR</vt:lpstr>
      <vt:lpstr>Variability: SIQR</vt:lpstr>
      <vt:lpstr>Variance</vt:lpstr>
      <vt:lpstr>Variance</vt:lpstr>
      <vt:lpstr>Standard Deviation</vt:lpstr>
      <vt:lpstr>Standard Deviation</vt:lpstr>
      <vt:lpstr>Why N-1?</vt:lpstr>
      <vt:lpstr>Degrees of Freedom</vt:lpstr>
      <vt:lpstr>Reducing Distributions</vt:lpstr>
      <vt:lpstr>PowerPoint Presentation</vt:lpstr>
      <vt:lpstr>PowerPoint Presentation</vt:lpstr>
      <vt:lpstr>PowerPoint Presentation</vt:lpstr>
      <vt:lpstr>Normal Distribution (Characteristics)</vt:lpstr>
      <vt:lpstr>Normal Distribution (Characteristics)</vt:lpstr>
      <vt:lpstr>PowerPoint Presentation</vt:lpstr>
      <vt:lpstr>The standard normal distribution</vt:lpstr>
      <vt:lpstr>Z-Score Formula</vt:lpstr>
      <vt:lpstr>Properties of Z-Scores</vt:lpstr>
      <vt:lpstr>Properties of Z-Scores</vt:lpstr>
      <vt:lpstr>The standard normal distribution</vt:lpstr>
      <vt:lpstr>HaveNeed Chart When rough estimating isn’t enough</vt:lpstr>
      <vt:lpstr>What about negative Z values?</vt:lpstr>
      <vt:lpstr>Norms and Norm-Referenced Tests</vt:lpstr>
      <vt:lpstr>Norms and Norm-Referenced Tests</vt:lpstr>
      <vt:lpstr>Criterion-Referenced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Norms and Basic Statistics</dc:title>
  <dc:creator>Ainsworth, Andrew T</dc:creator>
  <cp:lastModifiedBy>Ainsworth, Andrew T</cp:lastModifiedBy>
  <cp:revision>1</cp:revision>
  <dcterms:created xsi:type="dcterms:W3CDTF">2020-06-22T02:27:24Z</dcterms:created>
  <dcterms:modified xsi:type="dcterms:W3CDTF">2020-06-22T02:27:24Z</dcterms:modified>
</cp:coreProperties>
</file>